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7" r:id="rId2"/>
    <p:sldId id="260" r:id="rId3"/>
    <p:sldId id="271" r:id="rId4"/>
    <p:sldId id="258" r:id="rId5"/>
    <p:sldId id="261" r:id="rId6"/>
    <p:sldId id="300" r:id="rId7"/>
    <p:sldId id="301" r:id="rId8"/>
    <p:sldId id="259" r:id="rId9"/>
    <p:sldId id="304" r:id="rId10"/>
    <p:sldId id="309" r:id="rId11"/>
    <p:sldId id="262" r:id="rId12"/>
    <p:sldId id="308" r:id="rId13"/>
    <p:sldId id="311" r:id="rId14"/>
    <p:sldId id="299" r:id="rId15"/>
    <p:sldId id="345" r:id="rId16"/>
    <p:sldId id="312" r:id="rId17"/>
    <p:sldId id="340" r:id="rId18"/>
    <p:sldId id="278" r:id="rId19"/>
    <p:sldId id="295" r:id="rId20"/>
    <p:sldId id="346" r:id="rId21"/>
    <p:sldId id="347" r:id="rId22"/>
    <p:sldId id="348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ncode Sans Semi Condensed" panose="020B0604020202020204" charset="0"/>
      <p:regular r:id="rId31"/>
      <p:bold r:id="rId32"/>
    </p:embeddedFont>
    <p:embeddedFont>
      <p:font typeface="Encode Sans Semi Condensed Light" panose="020B0604020202020204" charset="0"/>
      <p:regular r:id="rId33"/>
      <p:bold r:id="rId34"/>
    </p:embeddedFont>
    <p:embeddedFont>
      <p:font typeface="Wingdings 3" panose="05040102010807070707" pitchFamily="18" charset="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90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04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55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03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37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908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5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035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37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2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30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D421F-CB9E-4A6F-9361-6D7DC5F40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C2E7-6C7D-4B33-B76B-790E795CE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275A1-8A35-4E78-80A0-DBF756A58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C66E94BC-ACF1-4459-AF93-81185F32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09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%E1%BB%95_ch%E1%BB%A9c_phi_ch%C3%ADnh_ph%E1%BB%A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hyperlink" Target="https://vi.wikipedia.org/wiki/H%C3%B3a_h%E1%BB%8Dc" TargetMode="External"/><Relationship Id="rId4" Type="http://schemas.openxmlformats.org/officeDocument/2006/relationships/hyperlink" Target="https://vi.wikipedia.org/wiki/Nh%C3%A0_h%C3%B3a_h%E1%BB%8D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5" name="WordArt 12">
            <a:extLst>
              <a:ext uri="{FF2B5EF4-FFF2-40B4-BE49-F238E27FC236}">
                <a16:creationId xmlns:a16="http://schemas.microsoft.com/office/drawing/2014/main" id="{E4BFC182-3867-41AD-A03C-7611E9A153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7953" y="817378"/>
            <a:ext cx="5486400" cy="1943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912"/>
                <a:gd name="adj2" fmla="val 1111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B615CABC-DD05-48A4-9C9F-A172FD1D2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265" y="3379824"/>
            <a:ext cx="5075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3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3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3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33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C106E3-7629-4358-8661-1E30402AC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48122"/>
              </p:ext>
            </p:extLst>
          </p:nvPr>
        </p:nvGraphicFramePr>
        <p:xfrm>
          <a:off x="1248234" y="295857"/>
          <a:ext cx="7474855" cy="4517190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3469807">
                  <a:extLst>
                    <a:ext uri="{9D8B030D-6E8A-4147-A177-3AD203B41FA5}">
                      <a16:colId xmlns:a16="http://schemas.microsoft.com/office/drawing/2014/main" val="242466249"/>
                    </a:ext>
                  </a:extLst>
                </a:gridCol>
                <a:gridCol w="2002524">
                  <a:extLst>
                    <a:ext uri="{9D8B030D-6E8A-4147-A177-3AD203B41FA5}">
                      <a16:colId xmlns:a16="http://schemas.microsoft.com/office/drawing/2014/main" val="4031831167"/>
                    </a:ext>
                  </a:extLst>
                </a:gridCol>
                <a:gridCol w="2002524">
                  <a:extLst>
                    <a:ext uri="{9D8B030D-6E8A-4147-A177-3AD203B41FA5}">
                      <a16:colId xmlns:a16="http://schemas.microsoft.com/office/drawing/2014/main" val="4031237841"/>
                    </a:ext>
                  </a:extLst>
                </a:gridCol>
              </a:tblGrid>
              <a:tr h="64529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040479827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Argentium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297084826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Alumen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Aluminis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2233613868"/>
                  </a:ext>
                </a:extLst>
              </a:tr>
              <a:tr h="52122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Zink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301610738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Ferrum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490513259"/>
                  </a:ext>
                </a:extLst>
              </a:tr>
              <a:tr h="5447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Cuprum,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Cuprus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12798567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Plumbum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47946713"/>
                  </a:ext>
                </a:extLst>
              </a:tr>
              <a:tr h="64529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Sulfur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9334104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AF5386-D8B3-443F-9D47-F97EEEA623D5}"/>
              </a:ext>
            </a:extLst>
          </p:cNvPr>
          <p:cNvSpPr txBox="1"/>
          <p:nvPr/>
        </p:nvSpPr>
        <p:spPr>
          <a:xfrm>
            <a:off x="5024651" y="97569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C9994-F329-40F2-93EB-01CDE9C1333D}"/>
              </a:ext>
            </a:extLst>
          </p:cNvPr>
          <p:cNvSpPr txBox="1"/>
          <p:nvPr/>
        </p:nvSpPr>
        <p:spPr>
          <a:xfrm>
            <a:off x="5025577" y="1514416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15A9D-ED54-4D50-9EE6-36D5C19E9E6B}"/>
              </a:ext>
            </a:extLst>
          </p:cNvPr>
          <p:cNvSpPr txBox="1"/>
          <p:nvPr/>
        </p:nvSpPr>
        <p:spPr>
          <a:xfrm>
            <a:off x="5040148" y="2035327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30D8-5C7C-4020-957D-BC805C1F7859}"/>
              </a:ext>
            </a:extLst>
          </p:cNvPr>
          <p:cNvSpPr txBox="1"/>
          <p:nvPr/>
        </p:nvSpPr>
        <p:spPr>
          <a:xfrm>
            <a:off x="5040148" y="255623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199B9-E063-4452-8D23-D87487298AAE}"/>
              </a:ext>
            </a:extLst>
          </p:cNvPr>
          <p:cNvSpPr txBox="1"/>
          <p:nvPr/>
        </p:nvSpPr>
        <p:spPr>
          <a:xfrm>
            <a:off x="5040148" y="309377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F6CF0-1914-40B9-8A78-B8608FD9213B}"/>
              </a:ext>
            </a:extLst>
          </p:cNvPr>
          <p:cNvSpPr txBox="1"/>
          <p:nvPr/>
        </p:nvSpPr>
        <p:spPr>
          <a:xfrm>
            <a:off x="5033324" y="3644582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B634D-A3DB-434F-ACE5-10D0ADA7A8C6}"/>
              </a:ext>
            </a:extLst>
          </p:cNvPr>
          <p:cNvSpPr txBox="1"/>
          <p:nvPr/>
        </p:nvSpPr>
        <p:spPr>
          <a:xfrm>
            <a:off x="5032507" y="419722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752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9"/>
          <p:cNvSpPr/>
          <p:nvPr/>
        </p:nvSpPr>
        <p:spPr>
          <a:xfrm>
            <a:off x="7440346" y="3872331"/>
            <a:ext cx="1670478" cy="127116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68096" y="4034948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1609517" y="4585826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1245541" y="4654316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DB35C-EA29-4E7B-AF6F-9777FE49FCC7}"/>
              </a:ext>
            </a:extLst>
          </p:cNvPr>
          <p:cNvSpPr txBox="1"/>
          <p:nvPr/>
        </p:nvSpPr>
        <p:spPr>
          <a:xfrm>
            <a:off x="281764" y="1121147"/>
            <a:ext cx="848633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IUPAC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+mj-lt"/>
              </a:rPr>
              <a:t> </a:t>
            </a:r>
            <a:endParaRPr lang="en-US" sz="3000" b="0" i="0" dirty="0">
              <a:solidFill>
                <a:srgbClr val="202122"/>
              </a:solidFill>
              <a:effectLst/>
              <a:latin typeface="+mj-lt"/>
            </a:endParaRPr>
          </a:p>
          <a:p>
            <a:pPr algn="ctr"/>
            <a:r>
              <a:rPr lang="vi-VN" sz="3000" b="0" i="1" dirty="0">
                <a:solidFill>
                  <a:srgbClr val="202122"/>
                </a:solidFill>
                <a:effectLst/>
                <a:latin typeface="+mj-lt"/>
              </a:rPr>
              <a:t>International Union of Pure and Applied Chemistry</a:t>
            </a:r>
            <a:endParaRPr lang="en-US" sz="3000" dirty="0">
              <a:solidFill>
                <a:srgbClr val="202122"/>
              </a:solidFill>
              <a:latin typeface="+mj-lt"/>
            </a:endParaRPr>
          </a:p>
          <a:p>
            <a:pPr algn="just"/>
            <a:r>
              <a:rPr lang="vi-VN" sz="3000" b="1" i="0" dirty="0">
                <a:solidFill>
                  <a:srgbClr val="202122"/>
                </a:solidFill>
                <a:effectLst/>
                <a:latin typeface="+mj-lt"/>
              </a:rPr>
              <a:t>Liên minh Quốc tế về Hóa học cơ bản và Hóa học ứng dụng</a:t>
            </a:r>
            <a:r>
              <a:rPr lang="en-US" sz="3000" dirty="0">
                <a:solidFill>
                  <a:srgbClr val="202122"/>
                </a:solidFill>
                <a:latin typeface="+mj-lt"/>
              </a:rPr>
              <a:t> 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+mj-lt"/>
              </a:rPr>
              <a:t>là </a:t>
            </a:r>
            <a:r>
              <a:rPr lang="vi-VN" sz="3000" b="0" i="0" strike="noStrike" dirty="0">
                <a:solidFill>
                  <a:srgbClr val="0645AD"/>
                </a:solidFill>
                <a:effectLst/>
                <a:latin typeface="+mj-lt"/>
                <a:hlinkClick r:id="rId3" tooltip="Tổ chức phi chính phủ"/>
              </a:rPr>
              <a:t>tổ chức phi chính phủ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+mj-lt"/>
              </a:rPr>
              <a:t> được thành lập vào năm 1919 bởi các </a:t>
            </a:r>
            <a:r>
              <a:rPr lang="vi-VN" sz="3000" b="0" i="0" strike="noStrike" dirty="0">
                <a:solidFill>
                  <a:srgbClr val="0645AD"/>
                </a:solidFill>
                <a:effectLst/>
                <a:latin typeface="+mj-lt"/>
                <a:hlinkClick r:id="rId4" tooltip="Nhà hóa học"/>
              </a:rPr>
              <a:t>nhà hóa học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+mj-lt"/>
              </a:rPr>
              <a:t> trên thế giới nhằm mục đích thúc đẩy sự phát triển của khoa học </a:t>
            </a:r>
            <a:r>
              <a:rPr lang="vi-VN" sz="3000" b="0" i="0" strike="noStrike" dirty="0">
                <a:solidFill>
                  <a:srgbClr val="0645AD"/>
                </a:solidFill>
                <a:effectLst/>
                <a:latin typeface="+mj-lt"/>
                <a:hlinkClick r:id="rId5" tooltip="Hóa học"/>
              </a:rPr>
              <a:t>hóa học</a:t>
            </a:r>
            <a:r>
              <a:rPr lang="vi-VN" sz="3000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  <p:pic>
        <p:nvPicPr>
          <p:cNvPr id="1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CB9AAFA-5854-48F0-BE3E-93712643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147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304874A-22F2-4BA9-9BC4-E7E3E44BE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802150"/>
              </p:ext>
            </p:extLst>
          </p:nvPr>
        </p:nvGraphicFramePr>
        <p:xfrm>
          <a:off x="242564" y="313155"/>
          <a:ext cx="8204750" cy="4360497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734495">
                  <a:extLst>
                    <a:ext uri="{9D8B030D-6E8A-4147-A177-3AD203B41FA5}">
                      <a16:colId xmlns:a16="http://schemas.microsoft.com/office/drawing/2014/main" val="4031831167"/>
                    </a:ext>
                  </a:extLst>
                </a:gridCol>
                <a:gridCol w="2416601">
                  <a:extLst>
                    <a:ext uri="{9D8B030D-6E8A-4147-A177-3AD203B41FA5}">
                      <a16:colId xmlns:a16="http://schemas.microsoft.com/office/drawing/2014/main" val="4211610539"/>
                    </a:ext>
                  </a:extLst>
                </a:gridCol>
                <a:gridCol w="4053654">
                  <a:extLst>
                    <a:ext uri="{9D8B030D-6E8A-4147-A177-3AD203B41FA5}">
                      <a16:colId xmlns:a16="http://schemas.microsoft.com/office/drawing/2014/main" val="2305651688"/>
                    </a:ext>
                  </a:extLst>
                </a:gridCol>
              </a:tblGrid>
              <a:tr h="62291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040479827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Hydrogen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haɪdrədʒən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084826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Oxygen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ɒksɪdʒən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613868"/>
                  </a:ext>
                </a:extLst>
              </a:tr>
              <a:tr h="50314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Nitrogen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naɪtrədʒən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301610738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Sodium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səʊdiəm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490513259"/>
                  </a:ext>
                </a:extLst>
              </a:tr>
              <a:tr h="5258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Carbon</a:t>
                      </a:r>
                      <a:endParaRPr lang="en-US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kɑːbən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12798567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Calcium</a:t>
                      </a:r>
                      <a:endParaRPr lang="en-US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/ˈ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kælsiəm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47946713"/>
                  </a:ext>
                </a:extLst>
              </a:tr>
              <a:tr h="62291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Magnesium</a:t>
                      </a:r>
                      <a:endParaRPr lang="en-US" sz="2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341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38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304874A-22F2-4BA9-9BC4-E7E3E44BE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194082"/>
              </p:ext>
            </p:extLst>
          </p:nvPr>
        </p:nvGraphicFramePr>
        <p:xfrm>
          <a:off x="242564" y="313155"/>
          <a:ext cx="8204751" cy="4360497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160926">
                  <a:extLst>
                    <a:ext uri="{9D8B030D-6E8A-4147-A177-3AD203B41FA5}">
                      <a16:colId xmlns:a16="http://schemas.microsoft.com/office/drawing/2014/main" val="4031831167"/>
                    </a:ext>
                  </a:extLst>
                </a:gridCol>
                <a:gridCol w="1862224">
                  <a:extLst>
                    <a:ext uri="{9D8B030D-6E8A-4147-A177-3AD203B41FA5}">
                      <a16:colId xmlns:a16="http://schemas.microsoft.com/office/drawing/2014/main" val="4211610539"/>
                    </a:ext>
                  </a:extLst>
                </a:gridCol>
                <a:gridCol w="2468424">
                  <a:extLst>
                    <a:ext uri="{9D8B030D-6E8A-4147-A177-3AD203B41FA5}">
                      <a16:colId xmlns:a16="http://schemas.microsoft.com/office/drawing/2014/main" val="2305651688"/>
                    </a:ext>
                  </a:extLst>
                </a:gridCol>
                <a:gridCol w="2713177">
                  <a:extLst>
                    <a:ext uri="{9D8B030D-6E8A-4147-A177-3AD203B41FA5}">
                      <a16:colId xmlns:a16="http://schemas.microsoft.com/office/drawing/2014/main" val="3301639398"/>
                    </a:ext>
                  </a:extLst>
                </a:gridCol>
              </a:tblGrid>
              <a:tr h="62291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040479827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sɪlvər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297084826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æləˈmɪniəm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2233613868"/>
                  </a:ext>
                </a:extLst>
              </a:tr>
              <a:tr h="5031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zɪŋk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301610738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aɪən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490513259"/>
                  </a:ext>
                </a:extLst>
              </a:tr>
              <a:tr h="5258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kɒpə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12798567"/>
                  </a:ext>
                </a:extLst>
              </a:tr>
              <a:tr h="5214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liːd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47946713"/>
                  </a:ext>
                </a:extLst>
              </a:tr>
              <a:tr h="62291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sʌlfər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933410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3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F65ED7-18C2-4A93-A97A-94C7D50DF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324437"/>
              </p:ext>
            </p:extLst>
          </p:nvPr>
        </p:nvGraphicFramePr>
        <p:xfrm>
          <a:off x="310505" y="1391480"/>
          <a:ext cx="8385898" cy="3600696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571394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581339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372244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190550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372481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297890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22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22360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/ˈsɪlvər/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50D436-8EF4-4DB8-89C3-CB2E9A5120B9}"/>
              </a:ext>
            </a:extLst>
          </p:cNvPr>
          <p:cNvSpPr txBox="1"/>
          <p:nvPr/>
        </p:nvSpPr>
        <p:spPr>
          <a:xfrm>
            <a:off x="0" y="0"/>
            <a:ext cx="9144000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1 – MỘT SỐ NGUYÊN TỐ HÓA HỌC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(THAY THẾ TRANG 42 SGK)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NGÀY HỌC THUỘC CỘT 3, CỘT 4 - MỖI TIẾT HÓA VIẾT 2 LẦN CỘT 3, CỘT 4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THỨ 2 TRONG TUẦN GV SẼ KIỂM TRA TẬP (QUA CAMERA)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0E62D2-684B-4DAB-AE99-D3891FD01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484137"/>
              </p:ext>
            </p:extLst>
          </p:nvPr>
        </p:nvGraphicFramePr>
        <p:xfrm>
          <a:off x="329061" y="253584"/>
          <a:ext cx="8485878" cy="4649885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505636">
                  <a:extLst>
                    <a:ext uri="{9D8B030D-6E8A-4147-A177-3AD203B41FA5}">
                      <a16:colId xmlns:a16="http://schemas.microsoft.com/office/drawing/2014/main" val="858757313"/>
                    </a:ext>
                  </a:extLst>
                </a:gridCol>
                <a:gridCol w="1515166">
                  <a:extLst>
                    <a:ext uri="{9D8B030D-6E8A-4147-A177-3AD203B41FA5}">
                      <a16:colId xmlns:a16="http://schemas.microsoft.com/office/drawing/2014/main" val="3480462444"/>
                    </a:ext>
                  </a:extLst>
                </a:gridCol>
                <a:gridCol w="1515166">
                  <a:extLst>
                    <a:ext uri="{9D8B030D-6E8A-4147-A177-3AD203B41FA5}">
                      <a16:colId xmlns:a16="http://schemas.microsoft.com/office/drawing/2014/main" val="529766265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1718591498"/>
                    </a:ext>
                  </a:extLst>
                </a:gridCol>
                <a:gridCol w="1315047">
                  <a:extLst>
                    <a:ext uri="{9D8B030D-6E8A-4147-A177-3AD203B41FA5}">
                      <a16:colId xmlns:a16="http://schemas.microsoft.com/office/drawing/2014/main" val="4011131597"/>
                    </a:ext>
                  </a:extLst>
                </a:gridCol>
                <a:gridCol w="1243578">
                  <a:extLst>
                    <a:ext uri="{9D8B030D-6E8A-4147-A177-3AD203B41FA5}">
                      <a16:colId xmlns:a16="http://schemas.microsoft.com/office/drawing/2014/main" val="2866597505"/>
                    </a:ext>
                  </a:extLst>
                </a:gridCol>
              </a:tblGrid>
              <a:tr h="43135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768731737"/>
                  </a:ext>
                </a:extLst>
              </a:tr>
              <a:tr h="431358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729609779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/ˈkælsiəm/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153698961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69527699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698640037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946831782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45668790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ngân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30433349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23057929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437562332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4221246791"/>
                  </a:ext>
                </a:extLst>
              </a:tr>
              <a:tr h="343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726593892"/>
                  </a:ext>
                </a:extLst>
              </a:tr>
              <a:tr h="348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/ˈkɑːbənət/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65513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19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932D0-4E7E-4F96-96D5-64C335423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1022B4-C789-472C-91F9-665A015A6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791041"/>
              </p:ext>
            </p:extLst>
          </p:nvPr>
        </p:nvGraphicFramePr>
        <p:xfrm>
          <a:off x="274272" y="288234"/>
          <a:ext cx="8422131" cy="4592379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750916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761998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761998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1617937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1529282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59169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="1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37064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/ˈfɒsfərəs/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/ˈmæŋɡəniːz/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372383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1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86B216BF-8D57-4577-A181-148B16D13848}"/>
              </a:ext>
            </a:extLst>
          </p:cNvPr>
          <p:cNvSpPr/>
          <p:nvPr/>
        </p:nvSpPr>
        <p:spPr>
          <a:xfrm>
            <a:off x="-60158" y="0"/>
            <a:ext cx="9264316" cy="1485900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050" kern="0" dirty="0"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7C3BB-5ADA-4233-B7A3-81729A14228C}"/>
              </a:ext>
            </a:extLst>
          </p:cNvPr>
          <p:cNvSpPr txBox="1"/>
          <p:nvPr/>
        </p:nvSpPr>
        <p:spPr>
          <a:xfrm>
            <a:off x="619125" y="457200"/>
            <a:ext cx="8115300" cy="50800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lms.vnedu.vn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D5C039-2CEA-415D-8294-6A343634240B}"/>
              </a:ext>
            </a:extLst>
          </p:cNvPr>
          <p:cNvSpPr txBox="1"/>
          <p:nvPr/>
        </p:nvSpPr>
        <p:spPr>
          <a:xfrm>
            <a:off x="342900" y="1600200"/>
            <a:ext cx="8572500" cy="2241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khóa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cương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đăng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Dành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sz="24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altLang="en-US" sz="24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  <a:endParaRPr lang="en-US" altLang="en-US" sz="24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Slide Number Placeholder 2">
            <a:extLst>
              <a:ext uri="{FF2B5EF4-FFF2-40B4-BE49-F238E27FC236}">
                <a16:creationId xmlns:a16="http://schemas.microsoft.com/office/drawing/2014/main" id="{FF2C5D8B-63D3-4B49-9AE8-671721AA1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128C6D9-97BB-4119-8BA5-A7589C64296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982014" y="4139503"/>
            <a:ext cx="4694400" cy="9986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Thanks!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950AD07-F3BB-4235-9A83-D10463F9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589486" cy="40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DẶN DÒ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Text Box 64">
            <a:extLst>
              <a:ext uri="{FF2B5EF4-FFF2-40B4-BE49-F238E27FC236}">
                <a16:creationId xmlns:a16="http://schemas.microsoft.com/office/drawing/2014/main" id="{E6FAAE0D-2AA5-4AA0-B83F-85568761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14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BÀI 5: NGUYÊN TỐ HÓA HỌC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C383019-3211-4AEC-819A-E1C45550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738" y="0"/>
            <a:ext cx="19846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endParaRPr lang="en-US" altLang="en-US" sz="6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Box 64">
            <a:extLst>
              <a:ext uri="{FF2B5EF4-FFF2-40B4-BE49-F238E27FC236}">
                <a16:creationId xmlns:a16="http://schemas.microsoft.com/office/drawing/2014/main" id="{22A501FB-3F4B-47B4-B35B-E67873D2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84765"/>
            <a:ext cx="8655050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  NGUYÊN TỐ HÓA HỌC</a:t>
            </a:r>
          </a:p>
          <a:p>
            <a:pPr algn="just">
              <a:lnSpc>
                <a:spcPct val="150000"/>
              </a:lnSpc>
              <a:buAutoNum type="arabicPeriod"/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một hay hai chữ cái, trong đó chữ cái đầu là chữ in hoa.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5B91707-DA48-443E-8FDF-3EA1917D1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21" y="13280"/>
            <a:ext cx="5656521" cy="44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ĐIỂM DANH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không vào được lớp học lms thì liên hệ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0907490064 hay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VNPT 0911956868 qua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nghỉ thì PHHS nhắn tin xin phép GVCN qua zalo.</a:t>
            </a: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F65ED7-18C2-4A93-A97A-94C7D50DF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87084"/>
              </p:ext>
            </p:extLst>
          </p:nvPr>
        </p:nvGraphicFramePr>
        <p:xfrm>
          <a:off x="310505" y="1391480"/>
          <a:ext cx="8385898" cy="3600696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571394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581339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372244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190550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372481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297890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22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22360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/ˈsəʊdiəm/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/ˈsɪlvər/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22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283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50D436-8EF4-4DB8-89C3-CB2E9A5120B9}"/>
              </a:ext>
            </a:extLst>
          </p:cNvPr>
          <p:cNvSpPr txBox="1"/>
          <p:nvPr/>
        </p:nvSpPr>
        <p:spPr>
          <a:xfrm>
            <a:off x="0" y="0"/>
            <a:ext cx="9144000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1 – MỘT SỐ NGUYÊN TỐ HÓA HỌC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(THAY THẾ TRANG 42 SGK)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NGÀY HỌC THUỘC CỘT 3, CỘT 4 - MỖI TIẾT HÓA VIẾT 2 LẦN CỘT 3, CỘT 4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THỨ 2 TRONG TUẦN GV SẼ KIỂM TRA TẬP (QUA CAMERA)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48744BC-C7A4-4A6B-BB6D-A8C8F7FE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174" y="0"/>
            <a:ext cx="8331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</a:p>
          <a:p>
            <a:pPr>
              <a:buClrTx/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endParaRPr lang="en-US" altLang="en-US" sz="6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0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0E62D2-684B-4DAB-AE99-D3891FD01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379040"/>
              </p:ext>
            </p:extLst>
          </p:nvPr>
        </p:nvGraphicFramePr>
        <p:xfrm>
          <a:off x="329061" y="253584"/>
          <a:ext cx="8485878" cy="4420066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505636">
                  <a:extLst>
                    <a:ext uri="{9D8B030D-6E8A-4147-A177-3AD203B41FA5}">
                      <a16:colId xmlns:a16="http://schemas.microsoft.com/office/drawing/2014/main" val="858757313"/>
                    </a:ext>
                  </a:extLst>
                </a:gridCol>
                <a:gridCol w="1515166">
                  <a:extLst>
                    <a:ext uri="{9D8B030D-6E8A-4147-A177-3AD203B41FA5}">
                      <a16:colId xmlns:a16="http://schemas.microsoft.com/office/drawing/2014/main" val="3480462444"/>
                    </a:ext>
                  </a:extLst>
                </a:gridCol>
                <a:gridCol w="1515166">
                  <a:extLst>
                    <a:ext uri="{9D8B030D-6E8A-4147-A177-3AD203B41FA5}">
                      <a16:colId xmlns:a16="http://schemas.microsoft.com/office/drawing/2014/main" val="529766265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1718591498"/>
                    </a:ext>
                  </a:extLst>
                </a:gridCol>
                <a:gridCol w="1315047">
                  <a:extLst>
                    <a:ext uri="{9D8B030D-6E8A-4147-A177-3AD203B41FA5}">
                      <a16:colId xmlns:a16="http://schemas.microsoft.com/office/drawing/2014/main" val="4011131597"/>
                    </a:ext>
                  </a:extLst>
                </a:gridCol>
                <a:gridCol w="1243578">
                  <a:extLst>
                    <a:ext uri="{9D8B030D-6E8A-4147-A177-3AD203B41FA5}">
                      <a16:colId xmlns:a16="http://schemas.microsoft.com/office/drawing/2014/main" val="2866597505"/>
                    </a:ext>
                  </a:extLst>
                </a:gridCol>
              </a:tblGrid>
              <a:tr h="41003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768731737"/>
                  </a:ext>
                </a:extLst>
              </a:tr>
              <a:tr h="410038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729609779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/ˈkælsiəm/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153698961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69527699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698640037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946831782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45668790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ngân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30433349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23057929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/ˈsʌlfaɪd/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437562332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/ˈsʌlfaɪt/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4221246791"/>
                  </a:ext>
                </a:extLst>
              </a:tr>
              <a:tr h="267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/ˈsʌlfeɪt/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726593892"/>
                  </a:ext>
                </a:extLst>
              </a:tr>
              <a:tr h="331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/ˈkɑːbənət/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400" b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655138531"/>
                  </a:ext>
                </a:extLst>
              </a:tr>
            </a:tbl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7E26622E-401C-44D9-8572-9497CF5FF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174" y="0"/>
            <a:ext cx="8331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</a:p>
          <a:p>
            <a:pPr>
              <a:buClrTx/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endParaRPr lang="en-US" altLang="en-US" sz="6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2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932D0-4E7E-4F96-96D5-64C335423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1022B4-C789-472C-91F9-665A015A63F9}"/>
              </a:ext>
            </a:extLst>
          </p:cNvPr>
          <p:cNvGraphicFramePr/>
          <p:nvPr/>
        </p:nvGraphicFramePr>
        <p:xfrm>
          <a:off x="274272" y="288235"/>
          <a:ext cx="8233623" cy="4204254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1711726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722560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722560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1581724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1495053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54168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541687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339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="1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339319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339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33931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/ˈfɒsfərəs/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33931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54168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/ˈmæŋɡəniːz/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54168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/ˈnaɪtrədʒən/</a:t>
                      </a:r>
                      <a:endParaRPr lang="en-US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340911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400" b="1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400" b="1" i="1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3278B97E-4CA0-43DA-AD03-6356C2B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174" y="0"/>
            <a:ext cx="8331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 </a:t>
            </a:r>
          </a:p>
          <a:p>
            <a:pPr>
              <a:buClrTx/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endParaRPr lang="en-US" altLang="en-US" sz="60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4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83C27-CCAA-41AE-A74F-B9D4671C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31" y="708025"/>
            <a:ext cx="8604250" cy="4162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QUY ƯỚC MÔN HÓA HỌC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(GV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GV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73D9BF60-85E7-44C0-938C-7F655381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76976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3A3D95C-8973-4D31-9DF9-DCB77125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EAAA268-5B85-45F1-8AC8-228BC1D2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VÀO TIẾT HỌC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5: NGUYÊN TỐ HÓA HỌC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BD25F-D6A0-4994-9B75-95FBF2EC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471"/>
            <a:ext cx="6145619" cy="4452384"/>
          </a:xfrm>
          <a:prstGeom prst="rect">
            <a:avLst/>
          </a:prstGeom>
        </p:spPr>
      </p:pic>
      <p:pic>
        <p:nvPicPr>
          <p:cNvPr id="1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876CF9A-B097-4499-9A78-7D769006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B570-74E9-42CD-B7B7-ABF88D6D6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E04A-E24A-4F7E-B664-C89D8114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78"/>
            <a:ext cx="6900530" cy="4399221"/>
          </a:xfrm>
          <a:prstGeom prst="rect">
            <a:avLst/>
          </a:prstGeom>
        </p:spPr>
      </p:pic>
      <p:pic>
        <p:nvPicPr>
          <p:cNvPr id="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4B6B685-A6BE-4081-A263-8DF7188B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4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B570-74E9-42CD-B7B7-ABF88D6D6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5E04A-E24A-4F7E-B664-C89D8114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78"/>
            <a:ext cx="6900530" cy="439922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BE3F97E-9DD0-4EE7-B486-C50CE611B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" y="0"/>
            <a:ext cx="634764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 TỐ HÓA HỌC LÀ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A74E7D-1BFD-4132-8FF4-1FB3D9003385}"/>
              </a:ext>
            </a:extLst>
          </p:cNvPr>
          <p:cNvSpPr/>
          <p:nvPr/>
        </p:nvSpPr>
        <p:spPr>
          <a:xfrm>
            <a:off x="361505" y="3062178"/>
            <a:ext cx="6198783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B7746-26E4-4BDC-8A18-2BAEFF9596AF}"/>
              </a:ext>
            </a:extLst>
          </p:cNvPr>
          <p:cNvSpPr/>
          <p:nvPr/>
        </p:nvSpPr>
        <p:spPr>
          <a:xfrm flipV="1">
            <a:off x="350872" y="3494211"/>
            <a:ext cx="127590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4">
            <a:extLst>
              <a:ext uri="{FF2B5EF4-FFF2-40B4-BE49-F238E27FC236}">
                <a16:creationId xmlns:a16="http://schemas.microsoft.com/office/drawing/2014/main" id="{4E417990-2E9D-454D-B22E-73D77B8F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588263"/>
            <a:ext cx="6503670" cy="39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 một hay hai chữ cái, trong đó chữ cái đầu là chữ in hoa.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3DCF7703-BDDE-4200-9703-A4E1959A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C106E3-7629-4358-8661-1E30402AC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021837"/>
              </p:ext>
            </p:extLst>
          </p:nvPr>
        </p:nvGraphicFramePr>
        <p:xfrm>
          <a:off x="1988455" y="310371"/>
          <a:ext cx="4472752" cy="4517190"/>
        </p:xfrm>
        <a:graphic>
          <a:graphicData uri="http://schemas.openxmlformats.org/drawingml/2006/table">
            <a:tbl>
              <a:tblPr firstRow="1" firstCol="1" bandRow="1">
                <a:tableStyleId>{84218DE6-D431-4044-9C84-DCB305295717}</a:tableStyleId>
              </a:tblPr>
              <a:tblGrid>
                <a:gridCol w="2836009">
                  <a:extLst>
                    <a:ext uri="{9D8B030D-6E8A-4147-A177-3AD203B41FA5}">
                      <a16:colId xmlns:a16="http://schemas.microsoft.com/office/drawing/2014/main" val="242466249"/>
                    </a:ext>
                  </a:extLst>
                </a:gridCol>
                <a:gridCol w="1636743">
                  <a:extLst>
                    <a:ext uri="{9D8B030D-6E8A-4147-A177-3AD203B41FA5}">
                      <a16:colId xmlns:a16="http://schemas.microsoft.com/office/drawing/2014/main" val="4031831167"/>
                    </a:ext>
                  </a:extLst>
                </a:gridCol>
              </a:tblGrid>
              <a:tr h="64529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GỐC</a:t>
                      </a: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040479827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Hydrogenium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297084826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Oksysgen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2233613868"/>
                  </a:ext>
                </a:extLst>
              </a:tr>
              <a:tr h="521229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Nitrogene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3301610738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Natrum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490513259"/>
                  </a:ext>
                </a:extLst>
              </a:tr>
              <a:tr h="54472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Carbo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12798567"/>
                  </a:ext>
                </a:extLst>
              </a:tr>
              <a:tr h="54016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Calcis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647946713"/>
                  </a:ext>
                </a:extLst>
              </a:tr>
              <a:tr h="645298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Magnesia</a:t>
                      </a: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59" marR="60959" marT="8466" marB="0" anchor="ctr"/>
                </a:tc>
                <a:extLst>
                  <a:ext uri="{0D108BD9-81ED-4DB2-BD59-A6C34878D82A}">
                    <a16:rowId xmlns:a16="http://schemas.microsoft.com/office/drawing/2014/main" val="19334104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AF5386-D8B3-443F-9D47-F97EEEA623D5}"/>
              </a:ext>
            </a:extLst>
          </p:cNvPr>
          <p:cNvSpPr txBox="1"/>
          <p:nvPr/>
        </p:nvSpPr>
        <p:spPr>
          <a:xfrm>
            <a:off x="5024651" y="97569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C9994-F329-40F2-93EB-01CDE9C1333D}"/>
              </a:ext>
            </a:extLst>
          </p:cNvPr>
          <p:cNvSpPr txBox="1"/>
          <p:nvPr/>
        </p:nvSpPr>
        <p:spPr>
          <a:xfrm>
            <a:off x="5025577" y="1514416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15A9D-ED54-4D50-9EE6-36D5C19E9E6B}"/>
              </a:ext>
            </a:extLst>
          </p:cNvPr>
          <p:cNvSpPr txBox="1"/>
          <p:nvPr/>
        </p:nvSpPr>
        <p:spPr>
          <a:xfrm>
            <a:off x="5040148" y="2035327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D30D8-5C7C-4020-957D-BC805C1F7859}"/>
              </a:ext>
            </a:extLst>
          </p:cNvPr>
          <p:cNvSpPr txBox="1"/>
          <p:nvPr/>
        </p:nvSpPr>
        <p:spPr>
          <a:xfrm>
            <a:off x="5040148" y="255623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199B9-E063-4452-8D23-D87487298AAE}"/>
              </a:ext>
            </a:extLst>
          </p:cNvPr>
          <p:cNvSpPr txBox="1"/>
          <p:nvPr/>
        </p:nvSpPr>
        <p:spPr>
          <a:xfrm>
            <a:off x="5040148" y="309377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F6CF0-1914-40B9-8A78-B8608FD9213B}"/>
              </a:ext>
            </a:extLst>
          </p:cNvPr>
          <p:cNvSpPr txBox="1"/>
          <p:nvPr/>
        </p:nvSpPr>
        <p:spPr>
          <a:xfrm>
            <a:off x="5033324" y="3644582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B634D-A3DB-434F-ACE5-10D0ADA7A8C6}"/>
              </a:ext>
            </a:extLst>
          </p:cNvPr>
          <p:cNvSpPr txBox="1"/>
          <p:nvPr/>
        </p:nvSpPr>
        <p:spPr>
          <a:xfrm>
            <a:off x="5032507" y="4197228"/>
            <a:ext cx="128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9356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1333</Words>
  <Application>Microsoft Office PowerPoint</Application>
  <PresentationFormat>On-screen Show (16:9)</PresentationFormat>
  <Paragraphs>504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Encode Sans Semi Condensed</vt:lpstr>
      <vt:lpstr>Amatic SC</vt:lpstr>
      <vt:lpstr>Encode Sans Semi Condensed Light</vt:lpstr>
      <vt:lpstr>Calibri</vt:lpstr>
      <vt:lpstr>Times New Roman</vt:lpstr>
      <vt:lpstr>Wingdings 3</vt:lpstr>
      <vt:lpstr>Ephesus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vmphuong.bdq3@hcm.edu.vn</cp:lastModifiedBy>
  <cp:revision>45</cp:revision>
  <dcterms:modified xsi:type="dcterms:W3CDTF">2021-09-18T03:04:08Z</dcterms:modified>
</cp:coreProperties>
</file>